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55"/>
  </p:notesMasterIdLst>
  <p:sldIdLst>
    <p:sldId id="257" r:id="rId4"/>
    <p:sldId id="259" r:id="rId5"/>
    <p:sldId id="307" r:id="rId6"/>
    <p:sldId id="308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34" r:id="rId23"/>
    <p:sldId id="435" r:id="rId24"/>
    <p:sldId id="468" r:id="rId25"/>
    <p:sldId id="469" r:id="rId26"/>
    <p:sldId id="470" r:id="rId27"/>
    <p:sldId id="471" r:id="rId28"/>
    <p:sldId id="472" r:id="rId29"/>
    <p:sldId id="474" r:id="rId30"/>
    <p:sldId id="475" r:id="rId31"/>
    <p:sldId id="476" r:id="rId32"/>
    <p:sldId id="477" r:id="rId33"/>
    <p:sldId id="436" r:id="rId34"/>
    <p:sldId id="479" r:id="rId35"/>
    <p:sldId id="452" r:id="rId36"/>
    <p:sldId id="480" r:id="rId37"/>
    <p:sldId id="505" r:id="rId38"/>
    <p:sldId id="506" r:id="rId39"/>
    <p:sldId id="507" r:id="rId40"/>
    <p:sldId id="508" r:id="rId41"/>
    <p:sldId id="509" r:id="rId42"/>
    <p:sldId id="510" r:id="rId43"/>
    <p:sldId id="503" r:id="rId44"/>
    <p:sldId id="504" r:id="rId45"/>
    <p:sldId id="491" r:id="rId46"/>
    <p:sldId id="492" r:id="rId47"/>
    <p:sldId id="493" r:id="rId48"/>
    <p:sldId id="499" r:id="rId49"/>
    <p:sldId id="496" r:id="rId50"/>
    <p:sldId id="500" r:id="rId51"/>
    <p:sldId id="501" r:id="rId52"/>
    <p:sldId id="502" r:id="rId53"/>
    <p:sldId id="4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59"/>
            <p14:sldId id="307"/>
            <p14:sldId id="308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34"/>
            <p14:sldId id="435"/>
            <p14:sldId id="468"/>
            <p14:sldId id="469"/>
            <p14:sldId id="470"/>
            <p14:sldId id="471"/>
            <p14:sldId id="472"/>
            <p14:sldId id="474"/>
            <p14:sldId id="475"/>
            <p14:sldId id="476"/>
            <p14:sldId id="477"/>
            <p14:sldId id="436"/>
            <p14:sldId id="479"/>
            <p14:sldId id="452"/>
            <p14:sldId id="480"/>
            <p14:sldId id="505"/>
            <p14:sldId id="506"/>
            <p14:sldId id="507"/>
            <p14:sldId id="508"/>
            <p14:sldId id="509"/>
            <p14:sldId id="510"/>
            <p14:sldId id="503"/>
            <p14:sldId id="504"/>
            <p14:sldId id="491"/>
            <p14:sldId id="492"/>
            <p14:sldId id="493"/>
            <p14:sldId id="499"/>
            <p14:sldId id="496"/>
            <p14:sldId id="500"/>
            <p14:sldId id="501"/>
            <p14:sldId id="502"/>
            <p14:sldId id="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8"/>
    <p:restoredTop sz="93829"/>
  </p:normalViewPr>
  <p:slideViewPr>
    <p:cSldViewPr snapToGrid="0" snapToObjects="1">
      <p:cViewPr>
        <p:scale>
          <a:sx n="120" d="100"/>
          <a:sy n="120" d="100"/>
        </p:scale>
        <p:origin x="1832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23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3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2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34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31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9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76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21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59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9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58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8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91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(Due to extraction errors, data errors, stale data, etc.)</a:t>
            </a:r>
          </a:p>
          <a:p>
            <a:pPr lvl="0">
              <a:defRPr sz="1800"/>
            </a:pPr>
            <a:r>
              <a:rPr sz="2400"/>
              <a:t>(Big sacrifice on recall, and the precision is still not enough for industry applications prec=81%, rec=60%;,—KG requires 99% accuracy)</a:t>
            </a:r>
          </a:p>
          <a:p>
            <a:pPr lvl="0">
              <a:defRPr sz="1800"/>
            </a:pPr>
            <a:r>
              <a:rPr sz="2400"/>
              <a:t>(Thousands of people/contractors, millions of dollars per quarter only for freshness of a subset of data)</a:t>
            </a:r>
          </a:p>
          <a:p>
            <a:pPr lvl="0">
              <a:defRPr sz="1800"/>
            </a:pPr>
            <a:r>
              <a:rPr sz="2400"/>
              <a:t>(collecting knowledge on various verticals from various languages)</a:t>
            </a:r>
          </a:p>
        </p:txBody>
      </p:sp>
    </p:spTree>
    <p:extLst>
      <p:ext uri="{BB962C8B-B14F-4D97-AF65-F5344CB8AC3E}">
        <p14:creationId xmlns:p14="http://schemas.microsoft.com/office/powerpoint/2010/main" val="325343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But when is a source a low quality source. There two main </a:t>
            </a:r>
          </a:p>
          <a:p>
            <a:pPr lvl="0">
              <a:defRPr sz="1800"/>
            </a:pPr>
            <a:r>
              <a:rPr sz="2400"/>
              <a:t>factors for low quality. Data and Context!</a:t>
            </a:r>
          </a:p>
        </p:txBody>
      </p:sp>
    </p:spTree>
    <p:extLst>
      <p:ext uri="{BB962C8B-B14F-4D97-AF65-F5344CB8AC3E}">
        <p14:creationId xmlns:p14="http://schemas.microsoft.com/office/powerpoint/2010/main" val="1289319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Sources can be of low quality when their data is of low coverage, </a:t>
            </a:r>
          </a:p>
          <a:p>
            <a:pPr lvl="0">
              <a:defRPr sz="1800"/>
            </a:pPr>
            <a:r>
              <a:rPr sz="2400"/>
              <a:t>when they exhibit high delays, when they provide erroneous or incomplete information. But also when they are biased. </a:t>
            </a:r>
          </a:p>
        </p:txBody>
      </p:sp>
    </p:spTree>
    <p:extLst>
      <p:ext uri="{BB962C8B-B14F-4D97-AF65-F5344CB8AC3E}">
        <p14:creationId xmlns:p14="http://schemas.microsoft.com/office/powerpoint/2010/main" val="906515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But also context plays an important role. For example while espn is an accurate source it is accurate for sports and not for politics and events related to barack obama.  </a:t>
            </a:r>
          </a:p>
        </p:txBody>
      </p:sp>
    </p:spTree>
    <p:extLst>
      <p:ext uri="{BB962C8B-B14F-4D97-AF65-F5344CB8AC3E}">
        <p14:creationId xmlns:p14="http://schemas.microsoft.com/office/powerpoint/2010/main" val="693705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we are in need of data source management systems. In our paper we propose an architecture that can be roughly separated into two components. The first component of a data source management system</a:t>
            </a:r>
          </a:p>
          <a:p>
            <a:pPr lvl="0">
              <a:defRPr sz="1800"/>
            </a:pPr>
            <a:r>
              <a:rPr sz="2400"/>
              <a:t>is that of the data source repository. </a:t>
            </a:r>
          </a:p>
        </p:txBody>
      </p:sp>
    </p:spTree>
    <p:extLst>
      <p:ext uri="{BB962C8B-B14F-4D97-AF65-F5344CB8AC3E}">
        <p14:creationId xmlns:p14="http://schemas.microsoft.com/office/powerpoint/2010/main" val="1992912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second component is that of a selection engine that is responsible of analyzing the user queries and: </a:t>
            </a:r>
          </a:p>
        </p:txBody>
      </p:sp>
    </p:spTree>
    <p:extLst>
      <p:ext uri="{BB962C8B-B14F-4D97-AF65-F5344CB8AC3E}">
        <p14:creationId xmlns:p14="http://schemas.microsoft.com/office/powerpoint/2010/main" val="487359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2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5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5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500832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33375" y="1437680"/>
            <a:ext cx="11525250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33375" y="3705820"/>
            <a:ext cx="11525250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160729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321457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482186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642915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190625" y="4857750"/>
            <a:ext cx="9810750" cy="901898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90625" y="575964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160729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321457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482186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642915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33375" y="2286000"/>
            <a:ext cx="11525250" cy="227707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33375" y="714375"/>
            <a:ext cx="5524500" cy="2732484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33375" y="3437930"/>
            <a:ext cx="5524500" cy="273248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160729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321457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482186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642915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33375" y="1919883"/>
            <a:ext cx="5524500" cy="4429125"/>
          </a:xfrm>
          <a:prstGeom prst="rect">
            <a:avLst/>
          </a:prstGeom>
        </p:spPr>
        <p:txBody>
          <a:bodyPr/>
          <a:lstStyle>
            <a:lvl1pPr marL="303599" indent="-303599">
              <a:lnSpc>
                <a:spcPct val="100000"/>
              </a:lnSpc>
              <a:spcBef>
                <a:spcPts val="2672"/>
              </a:spcBef>
              <a:defRPr sz="2672"/>
            </a:lvl1pPr>
            <a:lvl2pPr marL="607197" indent="-303599">
              <a:lnSpc>
                <a:spcPct val="100000"/>
              </a:lnSpc>
              <a:spcBef>
                <a:spcPts val="2672"/>
              </a:spcBef>
              <a:defRPr sz="2672"/>
            </a:lvl2pPr>
            <a:lvl3pPr marL="910796" indent="-303599">
              <a:lnSpc>
                <a:spcPct val="100000"/>
              </a:lnSpc>
              <a:spcBef>
                <a:spcPts val="2672"/>
              </a:spcBef>
              <a:defRPr sz="2672"/>
            </a:lvl3pPr>
            <a:lvl4pPr marL="1214394" indent="-303599">
              <a:lnSpc>
                <a:spcPct val="100000"/>
              </a:lnSpc>
              <a:spcBef>
                <a:spcPts val="2672"/>
              </a:spcBef>
              <a:defRPr sz="2672"/>
            </a:lvl4pPr>
            <a:lvl5pPr marL="1517993" indent="-303599">
              <a:lnSpc>
                <a:spcPct val="100000"/>
              </a:lnSpc>
              <a:spcBef>
                <a:spcPts val="2672"/>
              </a:spcBef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14375" y="535781"/>
            <a:ext cx="10751344" cy="577750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33375" y="1437680"/>
            <a:ext cx="11525250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33375" y="3705820"/>
            <a:ext cx="11525250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160729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321457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482186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642915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190625" y="4857750"/>
            <a:ext cx="9810750" cy="901898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90625" y="575964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160729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321457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482186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642915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33375" y="2286000"/>
            <a:ext cx="11525250" cy="227707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33375" y="714375"/>
            <a:ext cx="5524500" cy="2732484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33375" y="3437930"/>
            <a:ext cx="5524500" cy="273248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1pPr>
            <a:lvl2pPr marL="0" indent="160729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2pPr>
            <a:lvl3pPr marL="0" indent="321457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3pPr>
            <a:lvl4pPr marL="0" indent="482186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4pPr>
            <a:lvl5pPr marL="0" indent="642915" algn="ctr">
              <a:lnSpc>
                <a:spcPct val="100000"/>
              </a:lnSpc>
              <a:spcBef>
                <a:spcPts val="0"/>
              </a:spcBef>
              <a:buSzTx/>
              <a:buNone/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33375" y="1919883"/>
            <a:ext cx="5524500" cy="4429125"/>
          </a:xfrm>
          <a:prstGeom prst="rect">
            <a:avLst/>
          </a:prstGeom>
        </p:spPr>
        <p:txBody>
          <a:bodyPr/>
          <a:lstStyle>
            <a:lvl1pPr marL="303599" indent="-303599">
              <a:lnSpc>
                <a:spcPct val="100000"/>
              </a:lnSpc>
              <a:spcBef>
                <a:spcPts val="2672"/>
              </a:spcBef>
              <a:defRPr sz="2672"/>
            </a:lvl1pPr>
            <a:lvl2pPr marL="607197" indent="-303599">
              <a:lnSpc>
                <a:spcPct val="100000"/>
              </a:lnSpc>
              <a:spcBef>
                <a:spcPts val="2672"/>
              </a:spcBef>
              <a:defRPr sz="2672"/>
            </a:lvl2pPr>
            <a:lvl3pPr marL="910796" indent="-303599">
              <a:lnSpc>
                <a:spcPct val="100000"/>
              </a:lnSpc>
              <a:spcBef>
                <a:spcPts val="2672"/>
              </a:spcBef>
              <a:defRPr sz="2672"/>
            </a:lvl3pPr>
            <a:lvl4pPr marL="1214394" indent="-303599">
              <a:lnSpc>
                <a:spcPct val="100000"/>
              </a:lnSpc>
              <a:spcBef>
                <a:spcPts val="2672"/>
              </a:spcBef>
              <a:defRPr sz="2672"/>
            </a:lvl4pPr>
            <a:lvl5pPr marL="1517993" indent="-303599">
              <a:lnSpc>
                <a:spcPct val="100000"/>
              </a:lnSpc>
              <a:spcBef>
                <a:spcPts val="2672"/>
              </a:spcBef>
              <a:defRPr sz="2672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14375" y="535781"/>
            <a:ext cx="10751344" cy="577750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33375" y="178594"/>
            <a:ext cx="1152525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33375" y="1919883"/>
            <a:ext cx="11525250" cy="442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452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160729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321457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482186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642915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803643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964372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125101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285829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366104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732208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098313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1464417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1830521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2196625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2562729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2928833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3294938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33375" y="178594"/>
            <a:ext cx="1152525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62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33375" y="1919883"/>
            <a:ext cx="11525250" cy="442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34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9142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med"/>
  <p:txStyles>
    <p:titleStyle>
      <a:lvl1pPr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160729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321457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482186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642915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803643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964372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125101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285829" algn="ctr" defTabSz="410751">
        <a:defRPr sz="5062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366104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732208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098313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1464417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1830521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2196625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2562729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2928833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3294938" indent="-366104" defTabSz="410751">
        <a:lnSpc>
          <a:spcPct val="120000"/>
        </a:lnSpc>
        <a:spcBef>
          <a:spcPts val="3234"/>
        </a:spcBef>
        <a:buSzPct val="82000"/>
        <a:buChar char="•"/>
        <a:defRPr sz="3234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7.tif"/><Relationship Id="rId5" Type="http://schemas.openxmlformats.org/officeDocument/2006/relationships/image" Target="../media/image8.png"/><Relationship Id="rId6" Type="http://schemas.openxmlformats.org/officeDocument/2006/relationships/image" Target="../media/image9.ti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5" Type="http://schemas.openxmlformats.org/officeDocument/2006/relationships/image" Target="../media/image4.png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7.tif"/><Relationship Id="rId5" Type="http://schemas.openxmlformats.org/officeDocument/2006/relationships/image" Target="../media/image8.png"/><Relationship Id="rId6" Type="http://schemas.openxmlformats.org/officeDocument/2006/relationships/image" Target="../media/image9.ti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5: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Leave no relevant data behind: Data Search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497" y="5831026"/>
            <a:ext cx="607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Credit: Slides by </a:t>
            </a:r>
            <a:r>
              <a:rPr lang="en-US" sz="2000" i="1" dirty="0" err="1" smtClean="0"/>
              <a:t>Hellerstein</a:t>
            </a:r>
            <a:r>
              <a:rPr lang="en-US" sz="2000" i="1" dirty="0" smtClean="0"/>
              <a:t> et </a:t>
            </a:r>
            <a:r>
              <a:rPr lang="en-US" sz="2000" i="1" dirty="0" smtClean="0"/>
              <a:t>al. 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482740" y="2766218"/>
            <a:ext cx="5469073" cy="1325563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The Bad:</a:t>
            </a:r>
            <a:br>
              <a:rPr lang="en-US" smtClean="0"/>
            </a:br>
            <a:r>
              <a:rPr lang="en-US" smtClean="0"/>
              <a:t> Dis-integration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52115" y="296918"/>
            <a:ext cx="4139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/>
              <a:t>A Decoupled Stack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49" y="1038963"/>
            <a:ext cx="7191376" cy="56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about sharing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81" y="1387213"/>
            <a:ext cx="7691438" cy="51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690688"/>
            <a:ext cx="6146800" cy="280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688" y="1027906"/>
            <a:ext cx="6056312" cy="4500562"/>
          </a:xfrm>
          <a:prstGeom prst="rect">
            <a:avLst/>
          </a:prstGeom>
        </p:spPr>
      </p:pic>
      <p:sp>
        <p:nvSpPr>
          <p:cNvPr id="10" name="Rectangle 1027"/>
          <p:cNvSpPr txBox="1">
            <a:spLocks noChangeArrowheads="1"/>
          </p:cNvSpPr>
          <p:nvPr/>
        </p:nvSpPr>
        <p:spPr>
          <a:xfrm>
            <a:off x="188780" y="4757737"/>
            <a:ext cx="11626983" cy="1742281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3200" dirty="0" smtClean="0"/>
              <a:t>Data about data</a:t>
            </a:r>
          </a:p>
          <a:p>
            <a:pPr lvl="1"/>
            <a:r>
              <a:rPr lang="en-US" altLang="x-none" dirty="0" smtClean="0"/>
              <a:t>This used to be simple</a:t>
            </a:r>
          </a:p>
          <a:p>
            <a:pPr lvl="1"/>
            <a:endParaRPr lang="en-US" altLang="x-none" dirty="0"/>
          </a:p>
          <a:p>
            <a:r>
              <a:rPr lang="en-US" altLang="x-none" sz="3200" dirty="0" smtClean="0"/>
              <a:t>But schema is gone</a:t>
            </a:r>
            <a:r>
              <a:rPr lang="mr-IN" altLang="x-none" sz="3200" dirty="0" smtClean="0"/>
              <a:t>…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69540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Metadata to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07256" y="5612383"/>
            <a:ext cx="1037748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is context: </a:t>
            </a:r>
            <a:r>
              <a:rPr lang="en-US" sz="2400" b="1" i="1" dirty="0" smtClean="0"/>
              <a:t>All</a:t>
            </a:r>
            <a:r>
              <a:rPr lang="en-US" sz="2400" dirty="0" smtClean="0"/>
              <a:t> the information surrounding the use of data.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644650"/>
            <a:ext cx="8064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4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520516"/>
            <a:ext cx="10975975" cy="52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5444"/>
            <a:ext cx="10987908" cy="52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3" y="1793054"/>
            <a:ext cx="10463213" cy="36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323077"/>
            <a:ext cx="11334750" cy="5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3430"/>
            <a:ext cx="11144250" cy="53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context enable?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789112"/>
            <a:ext cx="11404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Context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Dataset Catalogs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Source Selection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Dataset Catalogs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catalog?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200" y="3192521"/>
            <a:ext cx="1037748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Repository that aggregates and correlates context (metadata) across datasets to inform users about other datasets, operations,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517984"/>
            <a:ext cx="11884158" cy="63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412991"/>
            <a:ext cx="11574463" cy="64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Model-agnostic</a:t>
            </a:r>
          </a:p>
          <a:p>
            <a:r>
              <a:rPr lang="en-US" dirty="0" smtClean="0"/>
              <a:t>Immutable</a:t>
            </a:r>
          </a:p>
          <a:p>
            <a:r>
              <a:rPr lang="en-US" dirty="0" smtClean="0"/>
              <a:t>Scalable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9189"/>
            <a:ext cx="12192000" cy="2299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2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23" y="1467741"/>
            <a:ext cx="9022553" cy="5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937031"/>
            <a:ext cx="11404600" cy="455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versioning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0122"/>
            <a:ext cx="12192000" cy="4728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versioning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5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usage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9589"/>
            <a:ext cx="9974263" cy="55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</a:t>
            </a:r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1" y="1327791"/>
            <a:ext cx="9697311" cy="40085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3150" y="5336333"/>
            <a:ext cx="75057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Next lecture: Versioning!</a:t>
            </a:r>
          </a:p>
          <a:p>
            <a:pPr algn="ctr"/>
            <a:r>
              <a:rPr lang="en-US" sz="2400" dirty="0" smtClean="0"/>
              <a:t>Now: Source selection </a:t>
            </a:r>
            <a:r>
              <a:rPr lang="en-US" sz="2400" dirty="0" smtClean="0">
                <a:sym typeface="Wingdings"/>
              </a:rPr>
              <a:t>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73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smtClean="0"/>
              <a:t>Source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9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Shape 78"/>
          <p:cNvSpPr/>
          <p:nvPr/>
        </p:nvSpPr>
        <p:spPr>
          <a:xfrm>
            <a:off x="-7803318" y="5222214"/>
            <a:ext cx="8843001" cy="2267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773" y="10446"/>
                  <a:pt x="14973" y="3246"/>
                  <a:pt x="21600" y="0"/>
                </a:cubicBezTo>
              </a:path>
            </a:pathLst>
          </a:custGeom>
          <a:ln w="50800">
            <a:solidFill>
              <a:srgbClr val="D9971A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" name="Shape 79"/>
          <p:cNvSpPr/>
          <p:nvPr/>
        </p:nvSpPr>
        <p:spPr>
          <a:xfrm>
            <a:off x="-7532636" y="542837"/>
            <a:ext cx="7715910" cy="2114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87" extrusionOk="0">
                <a:moveTo>
                  <a:pt x="0" y="771"/>
                </a:moveTo>
                <a:cubicBezTo>
                  <a:pt x="5006" y="-2313"/>
                  <a:pt x="12206" y="3859"/>
                  <a:pt x="21600" y="19287"/>
                </a:cubicBezTo>
              </a:path>
            </a:pathLst>
          </a:custGeom>
          <a:ln w="50800">
            <a:solidFill>
              <a:srgbClr val="D9971A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26" name="Group 60"/>
          <p:cNvGrpSpPr/>
          <p:nvPr/>
        </p:nvGrpSpPr>
        <p:grpSpPr>
          <a:xfrm>
            <a:off x="-323490" y="1188573"/>
            <a:ext cx="5325727" cy="5015617"/>
            <a:chOff x="0" y="0"/>
            <a:chExt cx="5325726" cy="5015615"/>
          </a:xfrm>
        </p:grpSpPr>
        <p:pic>
          <p:nvPicPr>
            <p:cNvPr id="2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316178">
              <a:off x="453337" y="453337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6840978">
              <a:off x="1287869" y="2420856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323672">
              <a:off x="2635556" y="775299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Shape 61"/>
          <p:cNvSpPr/>
          <p:nvPr/>
        </p:nvSpPr>
        <p:spPr>
          <a:xfrm>
            <a:off x="468893" y="953623"/>
            <a:ext cx="11479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Clean</a:t>
            </a:r>
          </a:p>
        </p:txBody>
      </p:sp>
      <p:sp>
        <p:nvSpPr>
          <p:cNvPr id="31" name="Shape 62"/>
          <p:cNvSpPr/>
          <p:nvPr/>
        </p:nvSpPr>
        <p:spPr>
          <a:xfrm>
            <a:off x="1170266" y="5893039"/>
            <a:ext cx="17013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Integrate</a:t>
            </a:r>
          </a:p>
        </p:txBody>
      </p:sp>
      <p:sp>
        <p:nvSpPr>
          <p:cNvPr id="32" name="Shape 63"/>
          <p:cNvSpPr/>
          <p:nvPr/>
        </p:nvSpPr>
        <p:spPr>
          <a:xfrm>
            <a:off x="2875415" y="1287653"/>
            <a:ext cx="150376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Analyze</a:t>
            </a:r>
          </a:p>
        </p:txBody>
      </p:sp>
      <p:sp>
        <p:nvSpPr>
          <p:cNvPr id="33" name="Shape 80"/>
          <p:cNvSpPr/>
          <p:nvPr/>
        </p:nvSpPr>
        <p:spPr>
          <a:xfrm>
            <a:off x="4335004" y="553910"/>
            <a:ext cx="8221757" cy="1938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070" y="9969"/>
                  <a:pt x="11270" y="2769"/>
                  <a:pt x="21600" y="0"/>
                </a:cubicBezTo>
              </a:path>
            </a:pathLst>
          </a:custGeom>
          <a:ln w="50800">
            <a:solidFill>
              <a:srgbClr val="FFA254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81"/>
          <p:cNvSpPr/>
          <p:nvPr/>
        </p:nvSpPr>
        <p:spPr>
          <a:xfrm>
            <a:off x="3299002" y="4946030"/>
            <a:ext cx="7924912" cy="254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112" y="8896"/>
                  <a:pt x="10312" y="16096"/>
                  <a:pt x="21600" y="21600"/>
                </a:cubicBezTo>
              </a:path>
            </a:pathLst>
          </a:custGeom>
          <a:ln w="50800">
            <a:solidFill>
              <a:srgbClr val="FFA254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35" name="Group 68"/>
          <p:cNvGrpSpPr/>
          <p:nvPr/>
        </p:nvGrpSpPr>
        <p:grpSpPr>
          <a:xfrm>
            <a:off x="9231517" y="4308105"/>
            <a:ext cx="3226726" cy="2207236"/>
            <a:chOff x="100121" y="-2356"/>
            <a:chExt cx="3226724" cy="2207235"/>
          </a:xfrm>
        </p:grpSpPr>
        <p:sp>
          <p:nvSpPr>
            <p:cNvPr id="36" name="Shape 66"/>
            <p:cNvSpPr/>
            <p:nvPr/>
          </p:nvSpPr>
          <p:spPr>
            <a:xfrm>
              <a:off x="100121" y="-2356"/>
              <a:ext cx="3226724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Stock Price Prediction</a:t>
              </a:r>
            </a:p>
          </p:txBody>
        </p:sp>
        <p:pic>
          <p:nvPicPr>
            <p:cNvPr id="37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9513" y="523642"/>
              <a:ext cx="2367939" cy="1681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" name="Group 71"/>
          <p:cNvGrpSpPr/>
          <p:nvPr/>
        </p:nvGrpSpPr>
        <p:grpSpPr>
          <a:xfrm>
            <a:off x="5319283" y="1907597"/>
            <a:ext cx="2532770" cy="2111834"/>
            <a:chOff x="-5897" y="-2356"/>
            <a:chExt cx="2532768" cy="2111832"/>
          </a:xfrm>
        </p:grpSpPr>
        <p:pic>
          <p:nvPicPr>
            <p:cNvPr id="39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5168" y="504439"/>
              <a:ext cx="1290639" cy="1605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Shape 70"/>
            <p:cNvSpPr/>
            <p:nvPr/>
          </p:nvSpPr>
          <p:spPr>
            <a:xfrm>
              <a:off x="-5897" y="-2356"/>
              <a:ext cx="253276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Knowledge Bases</a:t>
              </a:r>
            </a:p>
          </p:txBody>
        </p:sp>
      </p:grpSp>
      <p:grpSp>
        <p:nvGrpSpPr>
          <p:cNvPr id="41" name="Group 74"/>
          <p:cNvGrpSpPr/>
          <p:nvPr/>
        </p:nvGrpSpPr>
        <p:grpSpPr>
          <a:xfrm>
            <a:off x="5810206" y="4308105"/>
            <a:ext cx="2996451" cy="1834033"/>
            <a:chOff x="-14495" y="-2356"/>
            <a:chExt cx="2996450" cy="1834032"/>
          </a:xfrm>
        </p:grpSpPr>
        <p:pic>
          <p:nvPicPr>
            <p:cNvPr id="42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1769" y="490496"/>
              <a:ext cx="2363922" cy="1341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" name="Shape 73"/>
            <p:cNvSpPr/>
            <p:nvPr/>
          </p:nvSpPr>
          <p:spPr>
            <a:xfrm>
              <a:off x="-14495" y="-2356"/>
              <a:ext cx="2996450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Outbreak Prediction</a:t>
              </a:r>
            </a:p>
          </p:txBody>
        </p:sp>
      </p:grpSp>
      <p:grpSp>
        <p:nvGrpSpPr>
          <p:cNvPr id="44" name="Group 77"/>
          <p:cNvGrpSpPr/>
          <p:nvPr/>
        </p:nvGrpSpPr>
        <p:grpSpPr>
          <a:xfrm>
            <a:off x="8792160" y="955492"/>
            <a:ext cx="2982572" cy="3114356"/>
            <a:chOff x="0" y="-2356"/>
            <a:chExt cx="2982570" cy="3114354"/>
          </a:xfrm>
        </p:grpSpPr>
        <p:pic>
          <p:nvPicPr>
            <p:cNvPr id="45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35869"/>
              <a:ext cx="2982570" cy="2676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76"/>
            <p:cNvSpPr/>
            <p:nvPr/>
          </p:nvSpPr>
          <p:spPr>
            <a:xfrm>
              <a:off x="238521" y="-2356"/>
              <a:ext cx="250552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Business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7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</a:t>
            </a:r>
            <a:endParaRPr lang="en-US" dirty="0"/>
          </a:p>
        </p:txBody>
      </p:sp>
      <p:grpSp>
        <p:nvGrpSpPr>
          <p:cNvPr id="16" name="Group 89"/>
          <p:cNvGrpSpPr/>
          <p:nvPr/>
        </p:nvGrpSpPr>
        <p:grpSpPr>
          <a:xfrm>
            <a:off x="3762910" y="1394707"/>
            <a:ext cx="5325727" cy="5015617"/>
            <a:chOff x="0" y="0"/>
            <a:chExt cx="5325726" cy="5015615"/>
          </a:xfrm>
        </p:grpSpPr>
        <p:pic>
          <p:nvPicPr>
            <p:cNvPr id="1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316178">
              <a:off x="453337" y="453337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6840978">
              <a:off x="1287869" y="2420856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323672">
              <a:off x="2635556" y="775299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Shape 90"/>
          <p:cNvSpPr/>
          <p:nvPr/>
        </p:nvSpPr>
        <p:spPr>
          <a:xfrm>
            <a:off x="4555294" y="1159757"/>
            <a:ext cx="11479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Clean</a:t>
            </a:r>
          </a:p>
        </p:txBody>
      </p:sp>
      <p:sp>
        <p:nvSpPr>
          <p:cNvPr id="21" name="Shape 91"/>
          <p:cNvSpPr/>
          <p:nvPr/>
        </p:nvSpPr>
        <p:spPr>
          <a:xfrm>
            <a:off x="5256666" y="6099174"/>
            <a:ext cx="17013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Integrate</a:t>
            </a:r>
          </a:p>
        </p:txBody>
      </p:sp>
      <p:sp>
        <p:nvSpPr>
          <p:cNvPr id="22" name="Shape 92"/>
          <p:cNvSpPr/>
          <p:nvPr/>
        </p:nvSpPr>
        <p:spPr>
          <a:xfrm>
            <a:off x="6961816" y="1493788"/>
            <a:ext cx="15037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3246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</a:t>
            </a:r>
            <a:endParaRPr lang="en-US" dirty="0"/>
          </a:p>
        </p:txBody>
      </p:sp>
      <p:sp>
        <p:nvSpPr>
          <p:cNvPr id="27" name="Shape 107"/>
          <p:cNvSpPr/>
          <p:nvPr/>
        </p:nvSpPr>
        <p:spPr>
          <a:xfrm>
            <a:off x="919163" y="1808188"/>
            <a:ext cx="10668815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Cleaning and integrating data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takes time and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costs money!</a:t>
            </a:r>
          </a:p>
        </p:txBody>
      </p:sp>
      <p:sp>
        <p:nvSpPr>
          <p:cNvPr id="28" name="Shape 108"/>
          <p:cNvSpPr/>
          <p:nvPr/>
        </p:nvSpPr>
        <p:spPr>
          <a:xfrm>
            <a:off x="838200" y="4474263"/>
            <a:ext cx="10954905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Things only become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worse when using data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from </a:t>
            </a:r>
            <a:r>
              <a:rPr sz="3600" dirty="0">
                <a:solidFill>
                  <a:srgbClr val="535353"/>
                </a:solidFill>
                <a:latin typeface="Gill Sans SemiBold"/>
                <a:cs typeface="Gill Sans SemiBold"/>
              </a:rPr>
              <a:t>low quality sources!</a:t>
            </a:r>
          </a:p>
        </p:txBody>
      </p:sp>
    </p:spTree>
    <p:extLst>
      <p:ext uri="{BB962C8B-B14F-4D97-AF65-F5344CB8AC3E}">
        <p14:creationId xmlns:p14="http://schemas.microsoft.com/office/powerpoint/2010/main" val="8564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000" b="0" dirty="0">
                <a:latin typeface="Gill Sans SemiBold"/>
                <a:cs typeface="Gill Sans SemiBold"/>
              </a:rPr>
              <a:t>A</a:t>
            </a:r>
            <a:r>
              <a:rPr sz="4000" b="0" dirty="0" smtClean="0">
                <a:latin typeface="Gill Sans SemiBold"/>
                <a:cs typeface="Gill Sans SemiBold"/>
              </a:rPr>
              <a:t> real example</a:t>
            </a:r>
            <a:endParaRPr sz="4000" b="0" dirty="0">
              <a:latin typeface="Gill Sans SemiBold"/>
              <a:cs typeface="Gill Sans SemiBold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2087965" y="1893094"/>
            <a:ext cx="7859524" cy="443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Knowledge-base construction in Google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531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sym typeface="Gill Sans Light"/>
              </a:rPr>
              <a:t>State-of-the-art automatic knowledge extraction from Web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sym typeface="Gill Sans Light"/>
              </a:rPr>
              <a:t>	accu=30% [KV KDD`14/Sonya VLDB`14]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531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sym typeface="Gill Sans Light"/>
              </a:rPr>
              <a:t>State-of-the-art fusion on top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sym typeface="Gill Sans Light"/>
              </a:rPr>
              <a:t>	prec=90%, recall=20% [KV KDD`14/Sonya VLDB`14]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531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sym typeface="Gill Sans Light"/>
              </a:rPr>
              <a:t>Human curation to increase accuracy and coverage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531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sym typeface="Gill Sans Light"/>
              </a:rPr>
              <a:t>Select sources carefully to focus resources!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742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0" dirty="0">
                <a:latin typeface="Gill Sans SemiBold"/>
                <a:cs typeface="Gill Sans SemiBold"/>
              </a:rPr>
              <a:t>Influencing Factors</a:t>
            </a:r>
          </a:p>
        </p:txBody>
      </p:sp>
      <p:sp>
        <p:nvSpPr>
          <p:cNvPr id="118" name="Shape 118"/>
          <p:cNvSpPr/>
          <p:nvPr/>
        </p:nvSpPr>
        <p:spPr>
          <a:xfrm flipV="1">
            <a:off x="2468598" y="1893094"/>
            <a:ext cx="1" cy="4179652"/>
          </a:xfrm>
          <a:prstGeom prst="line">
            <a:avLst/>
          </a:prstGeom>
          <a:ln w="76200">
            <a:solidFill>
              <a:srgbClr val="5A5F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361442" y="5965589"/>
            <a:ext cx="7768683" cy="1"/>
          </a:xfrm>
          <a:prstGeom prst="line">
            <a:avLst/>
          </a:prstGeom>
          <a:ln w="76200">
            <a:solidFill>
              <a:srgbClr val="5A5F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20" name="Shape 120"/>
          <p:cNvSpPr/>
          <p:nvPr/>
        </p:nvSpPr>
        <p:spPr>
          <a:xfrm rot="16200000">
            <a:off x="1754625" y="3198200"/>
            <a:ext cx="7582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latin typeface="Gill Sans SemiBold"/>
                <a:cs typeface="Gill Sans SemiBold"/>
                <a:sym typeface="Gill Sans Light"/>
              </a:rPr>
              <a:t>Data</a:t>
            </a:r>
          </a:p>
        </p:txBody>
      </p:sp>
      <p:sp>
        <p:nvSpPr>
          <p:cNvPr id="121" name="Shape 121"/>
          <p:cNvSpPr/>
          <p:nvPr/>
        </p:nvSpPr>
        <p:spPr>
          <a:xfrm>
            <a:off x="8633434" y="6069653"/>
            <a:ext cx="125034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latin typeface="Gill Sans SemiBold"/>
                <a:cs typeface="Gill Sans SemiBold"/>
                <a:sym typeface="Gill Sans Light"/>
              </a:rPr>
              <a:t>Context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234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000" b="0" dirty="0">
                <a:latin typeface="Gill Sans SemiBold"/>
                <a:cs typeface="Gill Sans SemiBold"/>
              </a:rPr>
              <a:t>L</a:t>
            </a:r>
            <a:r>
              <a:rPr sz="4000" b="0" dirty="0" smtClean="0">
                <a:latin typeface="Gill Sans SemiBold"/>
                <a:cs typeface="Gill Sans SemiBold"/>
              </a:rPr>
              <a:t>ow </a:t>
            </a:r>
            <a:r>
              <a:rPr sz="4000" b="0" dirty="0">
                <a:latin typeface="Gill Sans SemiBold"/>
                <a:cs typeface="Gill Sans SemiBold"/>
              </a:rPr>
              <a:t>quality Sources</a:t>
            </a:r>
          </a:p>
        </p:txBody>
      </p:sp>
      <p:sp>
        <p:nvSpPr>
          <p:cNvPr id="126" name="Shape 126"/>
          <p:cNvSpPr/>
          <p:nvPr/>
        </p:nvSpPr>
        <p:spPr>
          <a:xfrm>
            <a:off x="2696892" y="2528656"/>
            <a:ext cx="4528815" cy="201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Low coverage 			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531" kern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High delays - staleness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531" kern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Erroneous information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2468598" y="1893094"/>
            <a:ext cx="1" cy="4179652"/>
          </a:xfrm>
          <a:prstGeom prst="line">
            <a:avLst/>
          </a:prstGeom>
          <a:ln w="76200">
            <a:solidFill>
              <a:srgbClr val="5A5F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2361442" y="5965589"/>
            <a:ext cx="7768683" cy="1"/>
          </a:xfrm>
          <a:prstGeom prst="line">
            <a:avLst/>
          </a:prstGeom>
          <a:ln w="76200">
            <a:solidFill>
              <a:srgbClr val="5A5F5E">
                <a:alpha val="24289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29" name="Shape 129"/>
          <p:cNvSpPr/>
          <p:nvPr/>
        </p:nvSpPr>
        <p:spPr>
          <a:xfrm rot="16200000">
            <a:off x="1754625" y="3198200"/>
            <a:ext cx="7582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latin typeface="Gill Sans SemiBold"/>
                <a:cs typeface="Gill Sans SemiBold"/>
                <a:sym typeface="Gill Sans Light"/>
              </a:rPr>
              <a:t>Data</a:t>
            </a:r>
          </a:p>
        </p:txBody>
      </p:sp>
      <p:sp>
        <p:nvSpPr>
          <p:cNvPr id="130" name="Shape 130"/>
          <p:cNvSpPr/>
          <p:nvPr/>
        </p:nvSpPr>
        <p:spPr>
          <a:xfrm>
            <a:off x="8669501" y="6105720"/>
            <a:ext cx="1178208" cy="38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solidFill>
                  <a:srgbClr val="740D01">
                    <a:alpha val="24000"/>
                  </a:srgbClr>
                </a:solidFill>
                <a:latin typeface="Gill Sans SemiBold"/>
                <a:cs typeface="Gill Sans SemiBold"/>
                <a:sym typeface="Gill Sans Light"/>
              </a:rPr>
              <a:t>Context</a:t>
            </a:r>
          </a:p>
        </p:txBody>
      </p:sp>
      <p:sp>
        <p:nvSpPr>
          <p:cNvPr id="131" name="Shape 131"/>
          <p:cNvSpPr/>
          <p:nvPr/>
        </p:nvSpPr>
        <p:spPr>
          <a:xfrm>
            <a:off x="7517703" y="3875763"/>
            <a:ext cx="2363356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7350190" y="3903645"/>
            <a:ext cx="33502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-1</a:t>
            </a:r>
          </a:p>
        </p:txBody>
      </p:sp>
      <p:sp>
        <p:nvSpPr>
          <p:cNvPr id="133" name="Shape 133"/>
          <p:cNvSpPr/>
          <p:nvPr/>
        </p:nvSpPr>
        <p:spPr>
          <a:xfrm>
            <a:off x="8531583" y="3903645"/>
            <a:ext cx="23403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0</a:t>
            </a:r>
          </a:p>
        </p:txBody>
      </p:sp>
      <p:sp>
        <p:nvSpPr>
          <p:cNvPr id="134" name="Shape 134"/>
          <p:cNvSpPr/>
          <p:nvPr/>
        </p:nvSpPr>
        <p:spPr>
          <a:xfrm>
            <a:off x="9764039" y="3903645"/>
            <a:ext cx="23403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1</a:t>
            </a:r>
          </a:p>
        </p:txBody>
      </p:sp>
      <p:sp>
        <p:nvSpPr>
          <p:cNvPr id="135" name="Shape 135"/>
          <p:cNvSpPr/>
          <p:nvPr/>
        </p:nvSpPr>
        <p:spPr>
          <a:xfrm>
            <a:off x="9381514" y="3307728"/>
            <a:ext cx="1041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>
                <a:solidFill>
                  <a:srgbClr val="008F00"/>
                </a:solidFill>
              </a:defRPr>
            </a:lvl1pPr>
          </a:lstStyle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ym typeface="Gill Sans Light"/>
              </a:rPr>
              <a:t>positive</a:t>
            </a:r>
          </a:p>
        </p:txBody>
      </p:sp>
      <p:sp>
        <p:nvSpPr>
          <p:cNvPr id="136" name="Shape 136"/>
          <p:cNvSpPr/>
          <p:nvPr/>
        </p:nvSpPr>
        <p:spPr>
          <a:xfrm>
            <a:off x="6957438" y="3307728"/>
            <a:ext cx="11140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>
                <a:solidFill>
                  <a:srgbClr val="FF2600"/>
                </a:solidFill>
              </a:defRPr>
            </a:lvl1pPr>
          </a:lstStyle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ym typeface="Gill Sans Light"/>
              </a:rPr>
              <a:t>negative</a:t>
            </a:r>
          </a:p>
        </p:txBody>
      </p:sp>
      <p:sp>
        <p:nvSpPr>
          <p:cNvPr id="137" name="Shape 137"/>
          <p:cNvSpPr/>
          <p:nvPr/>
        </p:nvSpPr>
        <p:spPr>
          <a:xfrm>
            <a:off x="8168989" y="3312193"/>
            <a:ext cx="94897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neutral</a:t>
            </a:r>
          </a:p>
        </p:txBody>
      </p:sp>
      <p:sp>
        <p:nvSpPr>
          <p:cNvPr id="138" name="Shape 138"/>
          <p:cNvSpPr/>
          <p:nvPr/>
        </p:nvSpPr>
        <p:spPr>
          <a:xfrm>
            <a:off x="8067509" y="2760645"/>
            <a:ext cx="101309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b="1"/>
            </a:lvl1pPr>
          </a:lstStyle>
          <a:p>
            <a:pPr defTabSz="410751">
              <a:defRPr sz="1800" b="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polarity</a:t>
            </a:r>
          </a:p>
        </p:txBody>
      </p:sp>
      <p:sp>
        <p:nvSpPr>
          <p:cNvPr id="139" name="Shape 139"/>
          <p:cNvSpPr/>
          <p:nvPr/>
        </p:nvSpPr>
        <p:spPr>
          <a:xfrm>
            <a:off x="7890239" y="4522305"/>
            <a:ext cx="145232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b="1"/>
            </a:lvl1pPr>
          </a:lstStyle>
          <a:p>
            <a:pPr defTabSz="410751">
              <a:defRPr sz="1800" b="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subjectivity</a:t>
            </a:r>
          </a:p>
        </p:txBody>
      </p:sp>
      <p:sp>
        <p:nvSpPr>
          <p:cNvPr id="140" name="Shape 140"/>
          <p:cNvSpPr/>
          <p:nvPr/>
        </p:nvSpPr>
        <p:spPr>
          <a:xfrm>
            <a:off x="7382776" y="2137799"/>
            <a:ext cx="246514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/>
          </a:lstStyle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Biased information</a:t>
            </a:r>
          </a:p>
        </p:txBody>
      </p:sp>
      <p:sp>
        <p:nvSpPr>
          <p:cNvPr id="141" name="Shape 141"/>
          <p:cNvSpPr/>
          <p:nvPr/>
        </p:nvSpPr>
        <p:spPr>
          <a:xfrm>
            <a:off x="7478603" y="5380974"/>
            <a:ext cx="2363356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7361584" y="5408855"/>
            <a:ext cx="23403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0</a:t>
            </a:r>
          </a:p>
        </p:txBody>
      </p:sp>
      <p:sp>
        <p:nvSpPr>
          <p:cNvPr id="143" name="Shape 143"/>
          <p:cNvSpPr/>
          <p:nvPr/>
        </p:nvSpPr>
        <p:spPr>
          <a:xfrm>
            <a:off x="9724939" y="5408855"/>
            <a:ext cx="23403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1</a:t>
            </a:r>
          </a:p>
        </p:txBody>
      </p:sp>
      <p:sp>
        <p:nvSpPr>
          <p:cNvPr id="144" name="Shape 144"/>
          <p:cNvSpPr/>
          <p:nvPr/>
        </p:nvSpPr>
        <p:spPr>
          <a:xfrm>
            <a:off x="9347684" y="4816705"/>
            <a:ext cx="131446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>
                <a:solidFill>
                  <a:srgbClr val="FF2600"/>
                </a:solidFill>
              </a:defRPr>
            </a:lvl1pPr>
          </a:lstStyle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ym typeface="Gill Sans Light"/>
              </a:rPr>
              <a:t>subjective</a:t>
            </a:r>
          </a:p>
        </p:txBody>
      </p:sp>
      <p:sp>
        <p:nvSpPr>
          <p:cNvPr id="145" name="Shape 145"/>
          <p:cNvSpPr/>
          <p:nvPr/>
        </p:nvSpPr>
        <p:spPr>
          <a:xfrm>
            <a:off x="6918336" y="4812939"/>
            <a:ext cx="121668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>
                <a:solidFill>
                  <a:srgbClr val="008F00"/>
                </a:solidFill>
              </a:defRPr>
            </a:lvl1pPr>
          </a:lstStyle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ym typeface="Gill Sans Light"/>
              </a:rPr>
              <a:t>objective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28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0" dirty="0">
                <a:latin typeface="Gill Sans SemiBold"/>
                <a:cs typeface="Gill Sans SemiBold"/>
              </a:rPr>
              <a:t>Context Matters</a:t>
            </a:r>
          </a:p>
        </p:txBody>
      </p:sp>
      <p:sp>
        <p:nvSpPr>
          <p:cNvPr id="150" name="Shape 150"/>
          <p:cNvSpPr/>
          <p:nvPr/>
        </p:nvSpPr>
        <p:spPr>
          <a:xfrm flipV="1">
            <a:off x="2468598" y="1893093"/>
            <a:ext cx="1" cy="4179653"/>
          </a:xfrm>
          <a:prstGeom prst="line">
            <a:avLst/>
          </a:prstGeom>
          <a:ln w="76200">
            <a:solidFill>
              <a:srgbClr val="5A5F5E">
                <a:alpha val="24104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361442" y="5965589"/>
            <a:ext cx="7768683" cy="1"/>
          </a:xfrm>
          <a:prstGeom prst="line">
            <a:avLst/>
          </a:prstGeom>
          <a:ln w="76200">
            <a:solidFill>
              <a:srgbClr val="5A5F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/>
            <a:endParaRPr sz="2531" kern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152" name="Shape 152"/>
          <p:cNvSpPr/>
          <p:nvPr/>
        </p:nvSpPr>
        <p:spPr>
          <a:xfrm rot="16200000">
            <a:off x="1790693" y="3234267"/>
            <a:ext cx="686085" cy="38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solidFill>
                  <a:srgbClr val="740D01">
                    <a:alpha val="24000"/>
                  </a:srgbClr>
                </a:solidFill>
                <a:latin typeface="Gill Sans SemiBold"/>
                <a:cs typeface="Gill Sans SemiBold"/>
                <a:sym typeface="Gill Sans Light"/>
              </a:rPr>
              <a:t>Data</a:t>
            </a:r>
          </a:p>
        </p:txBody>
      </p:sp>
      <p:sp>
        <p:nvSpPr>
          <p:cNvPr id="153" name="Shape 153"/>
          <p:cNvSpPr/>
          <p:nvPr/>
        </p:nvSpPr>
        <p:spPr>
          <a:xfrm>
            <a:off x="8633434" y="6069653"/>
            <a:ext cx="125034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latin typeface="Gill Sans SemiBold"/>
                <a:cs typeface="Gill Sans SemiBold"/>
                <a:sym typeface="Gill Sans Light"/>
              </a:rPr>
              <a:t>Context</a:t>
            </a:r>
          </a:p>
        </p:txBody>
      </p:sp>
      <p:pic>
        <p:nvPicPr>
          <p:cNvPr id="154" name="pasted-image.png"/>
          <p:cNvPicPr/>
          <p:nvPr/>
        </p:nvPicPr>
        <p:blipFill>
          <a:blip r:embed="rId3">
            <a:extLst/>
          </a:blip>
          <a:srcRect r="33679"/>
          <a:stretch>
            <a:fillRect/>
          </a:stretch>
        </p:blipFill>
        <p:spPr>
          <a:xfrm>
            <a:off x="4188256" y="1678781"/>
            <a:ext cx="3815598" cy="417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251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0" dirty="0">
                <a:latin typeface="Gill Sans SemiBold"/>
                <a:cs typeface="Gill Sans SemiBold"/>
              </a:rPr>
              <a:t>We are in need of…</a:t>
            </a:r>
          </a:p>
        </p:txBody>
      </p:sp>
      <p:sp>
        <p:nvSpPr>
          <p:cNvPr id="159" name="Shape 159"/>
          <p:cNvSpPr/>
          <p:nvPr/>
        </p:nvSpPr>
        <p:spPr>
          <a:xfrm>
            <a:off x="2937184" y="1586504"/>
            <a:ext cx="639277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Data </a:t>
            </a:r>
            <a:r>
              <a:rPr sz="3516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Source</a:t>
            </a:r>
            <a:r>
              <a:rPr sz="3516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3516" kern="0" dirty="0">
                <a:solidFill>
                  <a:srgbClr val="535353"/>
                </a:solidFill>
                <a:sym typeface="Gill Sans Light"/>
              </a:rPr>
              <a:t>Management Systems</a:t>
            </a:r>
          </a:p>
        </p:txBody>
      </p:sp>
      <p:sp>
        <p:nvSpPr>
          <p:cNvPr id="160" name="Shape 160"/>
          <p:cNvSpPr/>
          <p:nvPr/>
        </p:nvSpPr>
        <p:spPr>
          <a:xfrm>
            <a:off x="2032213" y="3178436"/>
            <a:ext cx="2393015" cy="1266954"/>
          </a:xfrm>
          <a:prstGeom prst="rect">
            <a:avLst/>
          </a:prstGeom>
          <a:solidFill>
            <a:srgbClr val="FFFFFF"/>
          </a:solidFill>
          <a:ln w="63500">
            <a:solidFill>
              <a:srgbClr val="5A5F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/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266" kern="0">
                <a:solidFill>
                  <a:srgbClr val="535353"/>
                </a:solidFill>
                <a:sym typeface="Gill Sans Light"/>
              </a:rPr>
              <a:t>Data Source Repository</a:t>
            </a:r>
          </a:p>
        </p:txBody>
      </p:sp>
      <p:sp>
        <p:nvSpPr>
          <p:cNvPr id="161" name="Shape 161"/>
          <p:cNvSpPr/>
          <p:nvPr/>
        </p:nvSpPr>
        <p:spPr>
          <a:xfrm>
            <a:off x="4819055" y="3155272"/>
            <a:ext cx="4417877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- Index the content of sources 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- Build quality profiles</a:t>
            </a:r>
          </a:p>
        </p:txBody>
      </p:sp>
      <p:sp>
        <p:nvSpPr>
          <p:cNvPr id="162" name="Shape 162"/>
          <p:cNvSpPr/>
          <p:nvPr/>
        </p:nvSpPr>
        <p:spPr>
          <a:xfrm>
            <a:off x="2032213" y="4755449"/>
            <a:ext cx="2393015" cy="1266953"/>
          </a:xfrm>
          <a:prstGeom prst="rect">
            <a:avLst/>
          </a:prstGeom>
          <a:solidFill>
            <a:srgbClr val="FFFFFF"/>
          </a:solidFill>
          <a:ln w="63500">
            <a:solidFill>
              <a:srgbClr val="5A5F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/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266" kern="0">
                <a:solidFill>
                  <a:srgbClr val="535353"/>
                </a:solidFill>
                <a:sym typeface="Gill Sans Light"/>
              </a:rPr>
              <a:t>Selection Engine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08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2083"/>
            <a:ext cx="10515600" cy="1325563"/>
          </a:xfrm>
        </p:spPr>
        <p:txBody>
          <a:bodyPr/>
          <a:lstStyle/>
          <a:p>
            <a:r>
              <a:rPr lang="en-US" dirty="0" smtClean="0"/>
              <a:t>Data, Data, Data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Shape 49"/>
          <p:cNvSpPr/>
          <p:nvPr/>
        </p:nvSpPr>
        <p:spPr>
          <a:xfrm>
            <a:off x="-89281" y="5597201"/>
            <a:ext cx="8843002" cy="2267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773" y="10446"/>
                  <a:pt x="14973" y="3246"/>
                  <a:pt x="21600" y="0"/>
                </a:cubicBezTo>
              </a:path>
            </a:pathLst>
          </a:custGeom>
          <a:ln w="50800">
            <a:solidFill>
              <a:srgbClr val="D9971A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2387" y="1973791"/>
            <a:ext cx="2605364" cy="1841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tif"/>
          <p:cNvPicPr/>
          <p:nvPr/>
        </p:nvPicPr>
        <p:blipFill>
          <a:blip r:embed="rId4">
            <a:extLst/>
          </a:blip>
          <a:srcRect l="17573" r="11080" b="5369"/>
          <a:stretch>
            <a:fillRect/>
          </a:stretch>
        </p:blipFill>
        <p:spPr>
          <a:xfrm>
            <a:off x="-118302" y="1916207"/>
            <a:ext cx="3068622" cy="4070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08497" y="3499072"/>
            <a:ext cx="2476393" cy="207292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50"/>
          <p:cNvSpPr/>
          <p:nvPr/>
        </p:nvSpPr>
        <p:spPr>
          <a:xfrm>
            <a:off x="181401" y="917824"/>
            <a:ext cx="7715910" cy="2114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87" extrusionOk="0">
                <a:moveTo>
                  <a:pt x="0" y="771"/>
                </a:moveTo>
                <a:cubicBezTo>
                  <a:pt x="5006" y="-2313"/>
                  <a:pt x="12206" y="3859"/>
                  <a:pt x="21600" y="19287"/>
                </a:cubicBezTo>
              </a:path>
            </a:pathLst>
          </a:custGeom>
          <a:ln w="50800">
            <a:solidFill>
              <a:srgbClr val="D9971A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6" name="Group 44"/>
          <p:cNvGrpSpPr/>
          <p:nvPr/>
        </p:nvGrpSpPr>
        <p:grpSpPr>
          <a:xfrm>
            <a:off x="7390547" y="1563560"/>
            <a:ext cx="5325727" cy="5015617"/>
            <a:chOff x="0" y="0"/>
            <a:chExt cx="5325726" cy="5015615"/>
          </a:xfrm>
        </p:grpSpPr>
        <p:pic>
          <p:nvPicPr>
            <p:cNvPr id="17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2316178">
              <a:off x="453337" y="453337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6840978">
              <a:off x="1287869" y="2420856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2323672">
              <a:off x="2635556" y="775299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52387" y="3815709"/>
            <a:ext cx="2316845" cy="231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46"/>
          <p:cNvSpPr/>
          <p:nvPr/>
        </p:nvSpPr>
        <p:spPr>
          <a:xfrm>
            <a:off x="8182930" y="1328610"/>
            <a:ext cx="11479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Clean</a:t>
            </a:r>
          </a:p>
        </p:txBody>
      </p:sp>
      <p:sp>
        <p:nvSpPr>
          <p:cNvPr id="22" name="Shape 47"/>
          <p:cNvSpPr/>
          <p:nvPr/>
        </p:nvSpPr>
        <p:spPr>
          <a:xfrm>
            <a:off x="8884303" y="6268026"/>
            <a:ext cx="17013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Integrate</a:t>
            </a:r>
          </a:p>
        </p:txBody>
      </p:sp>
      <p:sp>
        <p:nvSpPr>
          <p:cNvPr id="23" name="Shape 48"/>
          <p:cNvSpPr/>
          <p:nvPr/>
        </p:nvSpPr>
        <p:spPr>
          <a:xfrm>
            <a:off x="10589452" y="1662641"/>
            <a:ext cx="150376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0" dirty="0">
                <a:latin typeface="Gill Sans SemiBold"/>
                <a:cs typeface="Gill Sans SemiBold"/>
              </a:rPr>
              <a:t>We are in need of…</a:t>
            </a:r>
          </a:p>
        </p:txBody>
      </p:sp>
      <p:sp>
        <p:nvSpPr>
          <p:cNvPr id="167" name="Shape 167"/>
          <p:cNvSpPr/>
          <p:nvPr/>
        </p:nvSpPr>
        <p:spPr>
          <a:xfrm>
            <a:off x="2937184" y="1586504"/>
            <a:ext cx="639277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Data </a:t>
            </a:r>
            <a:r>
              <a:rPr sz="3516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Source</a:t>
            </a:r>
            <a:r>
              <a:rPr sz="3516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3516" kern="0" dirty="0">
                <a:solidFill>
                  <a:srgbClr val="535353"/>
                </a:solidFill>
                <a:sym typeface="Gill Sans Light"/>
              </a:rPr>
              <a:t>Management Systems</a:t>
            </a:r>
          </a:p>
        </p:txBody>
      </p:sp>
      <p:sp>
        <p:nvSpPr>
          <p:cNvPr id="168" name="Shape 168"/>
          <p:cNvSpPr/>
          <p:nvPr/>
        </p:nvSpPr>
        <p:spPr>
          <a:xfrm>
            <a:off x="2032213" y="3178969"/>
            <a:ext cx="2393015" cy="1266953"/>
          </a:xfrm>
          <a:prstGeom prst="rect">
            <a:avLst/>
          </a:prstGeom>
          <a:solidFill>
            <a:srgbClr val="FFFFFF"/>
          </a:solidFill>
          <a:ln w="63500">
            <a:solidFill>
              <a:srgbClr val="5A5F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/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266" kern="0">
                <a:solidFill>
                  <a:srgbClr val="535353"/>
                </a:solidFill>
                <a:sym typeface="Gill Sans Light"/>
              </a:rPr>
              <a:t>Data Source Repository</a:t>
            </a:r>
          </a:p>
        </p:txBody>
      </p:sp>
      <p:sp>
        <p:nvSpPr>
          <p:cNvPr id="169" name="Shape 169"/>
          <p:cNvSpPr/>
          <p:nvPr/>
        </p:nvSpPr>
        <p:spPr>
          <a:xfrm>
            <a:off x="2032213" y="4759524"/>
            <a:ext cx="2393015" cy="1266953"/>
          </a:xfrm>
          <a:prstGeom prst="rect">
            <a:avLst/>
          </a:prstGeom>
          <a:solidFill>
            <a:srgbClr val="FFFFFF"/>
          </a:solidFill>
          <a:ln w="63500">
            <a:solidFill>
              <a:srgbClr val="5A5F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000"/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266" kern="0">
                <a:solidFill>
                  <a:srgbClr val="535353"/>
                </a:solidFill>
                <a:sym typeface="Gill Sans Light"/>
              </a:rPr>
              <a:t>Selection Engine</a:t>
            </a:r>
          </a:p>
        </p:txBody>
      </p:sp>
      <p:sp>
        <p:nvSpPr>
          <p:cNvPr id="170" name="Shape 170"/>
          <p:cNvSpPr/>
          <p:nvPr/>
        </p:nvSpPr>
        <p:spPr>
          <a:xfrm>
            <a:off x="4727892" y="4725873"/>
            <a:ext cx="5900654" cy="162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- Find relevant sources to user queries.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- Find sources that if combined,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  maximize the quality of integrated data.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- Explore different solutions.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197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Reasoning about the content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14" y="1392054"/>
            <a:ext cx="9247372" cy="530645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940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Reasoning about the quality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20" y="1423763"/>
            <a:ext cx="9429159" cy="522158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30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219" b="0" dirty="0">
                <a:latin typeface="Gill Sans SemiBold"/>
                <a:cs typeface="Gill Sans SemiBold"/>
              </a:rPr>
              <a:t>Ranking is not enough…</a:t>
            </a:r>
          </a:p>
        </p:txBody>
      </p:sp>
      <p:sp>
        <p:nvSpPr>
          <p:cNvPr id="201" name="Shape 201"/>
          <p:cNvSpPr/>
          <p:nvPr/>
        </p:nvSpPr>
        <p:spPr>
          <a:xfrm>
            <a:off x="3613268" y="2652030"/>
            <a:ext cx="5733942" cy="375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812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Source Ranking					Coverage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nypost.com 							0.42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nymag.com 							0.37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nytimes.com 							0.37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csmonitor.com 							0.32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cleveland.com 							0.28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washingtonexaminer.com 				0.23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gawker.com 							0.20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democracynow.org 					0.17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blogtown.portlandmercury.com 		0.11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109" kern="0" dirty="0">
                <a:solidFill>
                  <a:srgbClr val="535353"/>
                </a:solidFill>
                <a:sym typeface="Gill Sans Light"/>
              </a:rPr>
              <a:t>	nydailynews.com 						0.11</a:t>
            </a:r>
          </a:p>
        </p:txBody>
      </p:sp>
      <p:sp>
        <p:nvSpPr>
          <p:cNvPr id="202" name="Shape 202"/>
          <p:cNvSpPr/>
          <p:nvPr/>
        </p:nvSpPr>
        <p:spPr>
          <a:xfrm>
            <a:off x="1774032" y="1854283"/>
            <a:ext cx="512640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Entities:</a:t>
            </a:r>
            <a:r>
              <a:rPr sz="2531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2531" kern="0" dirty="0">
                <a:solidFill>
                  <a:srgbClr val="535353"/>
                </a:solidFill>
                <a:sym typeface="Gill Sans Light"/>
              </a:rPr>
              <a:t>Obama, </a:t>
            </a:r>
            <a:r>
              <a:rPr sz="2531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Topic:</a:t>
            </a:r>
            <a:r>
              <a:rPr sz="2531" kern="0" dirty="0">
                <a:solidFill>
                  <a:srgbClr val="535353"/>
                </a:solidFill>
                <a:sym typeface="Gill Sans Light"/>
              </a:rPr>
              <a:t> War_Conflict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1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219" b="0" dirty="0">
                <a:latin typeface="Gill Sans SemiBold"/>
                <a:cs typeface="Gill Sans SemiBold"/>
              </a:rPr>
              <a:t>Ranking is not enough…</a:t>
            </a:r>
          </a:p>
        </p:txBody>
      </p:sp>
      <p:sp>
        <p:nvSpPr>
          <p:cNvPr id="205" name="Shape 205"/>
          <p:cNvSpPr/>
          <p:nvPr/>
        </p:nvSpPr>
        <p:spPr>
          <a:xfrm>
            <a:off x="3499937" y="3342467"/>
            <a:ext cx="5192128" cy="2798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nypost.com (ranked 1st), </a:t>
            </a:r>
          </a:p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nymag.com (ranked 2nd) </a:t>
            </a:r>
          </a:p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b="1" kern="0">
                <a:solidFill>
                  <a:srgbClr val="EB3D44"/>
                </a:solidFill>
                <a:sym typeface="Gill Sans Light"/>
              </a:rPr>
              <a:t>Coverage: 0.48</a:t>
            </a:r>
          </a:p>
          <a:p>
            <a:pPr algn="ctr" defTabSz="410751">
              <a:defRPr sz="1800">
                <a:solidFill>
                  <a:srgbClr val="000000"/>
                </a:solidFill>
              </a:defRPr>
            </a:pPr>
            <a:endParaRPr sz="2531" kern="0">
              <a:solidFill>
                <a:srgbClr val="535353"/>
              </a:solidFill>
              <a:sym typeface="Gill Sans Light"/>
            </a:endParaRPr>
          </a:p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nypost.com (ranked 1st), </a:t>
            </a:r>
          </a:p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kern="0">
                <a:solidFill>
                  <a:srgbClr val="535353"/>
                </a:solidFill>
                <a:sym typeface="Gill Sans Light"/>
              </a:rPr>
              <a:t>business-standard.com (not in top-10)   </a:t>
            </a:r>
          </a:p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2531" b="1" kern="0">
                <a:solidFill>
                  <a:srgbClr val="4F8F00"/>
                </a:solidFill>
                <a:sym typeface="Gill Sans Light"/>
              </a:rPr>
              <a:t>Coverage: 0.52</a:t>
            </a:r>
          </a:p>
        </p:txBody>
      </p:sp>
      <p:sp>
        <p:nvSpPr>
          <p:cNvPr id="206" name="Shape 206"/>
          <p:cNvSpPr/>
          <p:nvPr/>
        </p:nvSpPr>
        <p:spPr>
          <a:xfrm>
            <a:off x="4543874" y="2719569"/>
            <a:ext cx="14507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4000" b="1"/>
            </a:lvl1pPr>
          </a:lstStyle>
          <a:p>
            <a:pPr defTabSz="410751">
              <a:defRPr sz="1800" b="0">
                <a:solidFill>
                  <a:srgbClr val="000000"/>
                </a:solidFill>
              </a:defRPr>
            </a:pPr>
            <a:r>
              <a:rPr sz="1266" b="0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Combining Sources</a:t>
            </a:r>
          </a:p>
        </p:txBody>
      </p:sp>
      <p:sp>
        <p:nvSpPr>
          <p:cNvPr id="207" name="Shape 207"/>
          <p:cNvSpPr/>
          <p:nvPr/>
        </p:nvSpPr>
        <p:spPr>
          <a:xfrm>
            <a:off x="1774032" y="1858747"/>
            <a:ext cx="512640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531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Entities:</a:t>
            </a:r>
            <a:r>
              <a:rPr sz="2531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2531" kern="0" dirty="0">
                <a:solidFill>
                  <a:srgbClr val="535353"/>
                </a:solidFill>
                <a:sym typeface="Gill Sans Light"/>
              </a:rPr>
              <a:t>Obama, </a:t>
            </a:r>
            <a:r>
              <a:rPr sz="2531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Topic:</a:t>
            </a:r>
            <a:r>
              <a:rPr sz="2531" kern="0" dirty="0">
                <a:solidFill>
                  <a:srgbClr val="535353"/>
                </a:solidFill>
                <a:sym typeface="Gill Sans Light"/>
              </a:rPr>
              <a:t> War_Conflict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0956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>
                <a:latin typeface="Gill Sans SemiBold"/>
                <a:cs typeface="Gill Sans SemiBold"/>
              </a:rPr>
              <a:t>R</a:t>
            </a:r>
            <a:r>
              <a:rPr sz="4219" b="0" dirty="0" smtClean="0">
                <a:latin typeface="Gill Sans SemiBold"/>
                <a:cs typeface="Gill Sans SemiBold"/>
              </a:rPr>
              <a:t>eason </a:t>
            </a:r>
            <a:r>
              <a:rPr sz="4219" b="0" dirty="0">
                <a:latin typeface="Gill Sans SemiBold"/>
                <a:cs typeface="Gill Sans SemiBold"/>
              </a:rPr>
              <a:t>about sets</a:t>
            </a:r>
          </a:p>
        </p:txBody>
      </p:sp>
      <p:sp>
        <p:nvSpPr>
          <p:cNvPr id="210" name="Shape 210"/>
          <p:cNvSpPr/>
          <p:nvPr/>
        </p:nvSpPr>
        <p:spPr>
          <a:xfrm>
            <a:off x="1774031" y="1589484"/>
            <a:ext cx="8824532" cy="454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Perform </a:t>
            </a:r>
            <a:r>
              <a:rPr sz="3516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source selection</a:t>
            </a:r>
            <a:r>
              <a:rPr sz="3516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3516" kern="0" dirty="0">
                <a:solidFill>
                  <a:srgbClr val="535353"/>
                </a:solidFill>
                <a:sym typeface="Gill Sans Light"/>
              </a:rPr>
              <a:t>[</a:t>
            </a:r>
            <a:r>
              <a:rPr sz="2109" kern="0" dirty="0">
                <a:solidFill>
                  <a:srgbClr val="535353"/>
                </a:solidFill>
                <a:sym typeface="Gill Sans Light"/>
              </a:rPr>
              <a:t>DSS VLDB`13,</a:t>
            </a:r>
            <a:r>
              <a:rPr sz="2109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2109" kern="0" dirty="0">
                <a:solidFill>
                  <a:srgbClr val="535353"/>
                </a:solidFill>
                <a:sym typeface="Gill Sans Light"/>
              </a:rPr>
              <a:t>RDS SIGMOD`14</a:t>
            </a:r>
            <a:r>
              <a:rPr sz="3516" kern="0" dirty="0">
                <a:solidFill>
                  <a:srgbClr val="535353"/>
                </a:solidFill>
                <a:sym typeface="Gill Sans Light"/>
              </a:rPr>
              <a:t>].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3516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812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Find the set of sources that maximizes the quality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2812" kern="0" dirty="0">
                <a:solidFill>
                  <a:srgbClr val="740D01"/>
                </a:solidFill>
                <a:latin typeface="Gill Sans SemiBold"/>
                <a:cs typeface="Gill Sans SemiBold"/>
                <a:sym typeface="Gill Sans Light"/>
              </a:rPr>
              <a:t>of integrated data while minimizing the overall cost.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2812" b="1" kern="0" dirty="0">
              <a:solidFill>
                <a:srgbClr val="740D01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But there are multiple quality metrics.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	</a:t>
            </a:r>
            <a:r>
              <a:rPr sz="2812" kern="0" dirty="0">
                <a:solidFill>
                  <a:srgbClr val="535353"/>
                </a:solidFill>
                <a:sym typeface="Gill Sans Light"/>
              </a:rPr>
              <a:t>Coverage, Timeliness, Bias, Accuracy</a:t>
            </a:r>
            <a:endParaRPr sz="3516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3516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How can we reason about different metrics?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762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Source selection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30363"/>
            <a:ext cx="9944100" cy="128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041650"/>
            <a:ext cx="4495800" cy="77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0" y="4145376"/>
            <a:ext cx="4597400" cy="1473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304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Solving source selection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60" y="1574116"/>
            <a:ext cx="9233095" cy="496540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48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Solving source selection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52354"/>
            <a:ext cx="9804400" cy="5029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145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Solving source selection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83" y="1415574"/>
            <a:ext cx="9703834" cy="54424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956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2083"/>
            <a:ext cx="10515600" cy="1325563"/>
          </a:xfrm>
        </p:spPr>
        <p:txBody>
          <a:bodyPr/>
          <a:lstStyle/>
          <a:p>
            <a:r>
              <a:rPr lang="en-US" dirty="0" smtClean="0"/>
              <a:t>Data, Data, Data 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Shape 78"/>
          <p:cNvSpPr/>
          <p:nvPr/>
        </p:nvSpPr>
        <p:spPr>
          <a:xfrm>
            <a:off x="-7803318" y="5222214"/>
            <a:ext cx="8843001" cy="2267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773" y="10446"/>
                  <a:pt x="14973" y="3246"/>
                  <a:pt x="21600" y="0"/>
                </a:cubicBezTo>
              </a:path>
            </a:pathLst>
          </a:custGeom>
          <a:ln w="50800">
            <a:solidFill>
              <a:srgbClr val="D9971A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" name="Shape 79"/>
          <p:cNvSpPr/>
          <p:nvPr/>
        </p:nvSpPr>
        <p:spPr>
          <a:xfrm>
            <a:off x="-7532636" y="542837"/>
            <a:ext cx="7715910" cy="2114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87" extrusionOk="0">
                <a:moveTo>
                  <a:pt x="0" y="771"/>
                </a:moveTo>
                <a:cubicBezTo>
                  <a:pt x="5006" y="-2313"/>
                  <a:pt x="12206" y="3859"/>
                  <a:pt x="21600" y="19287"/>
                </a:cubicBezTo>
              </a:path>
            </a:pathLst>
          </a:custGeom>
          <a:ln w="50800">
            <a:solidFill>
              <a:srgbClr val="D9971A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26" name="Group 60"/>
          <p:cNvGrpSpPr/>
          <p:nvPr/>
        </p:nvGrpSpPr>
        <p:grpSpPr>
          <a:xfrm>
            <a:off x="-323490" y="1188573"/>
            <a:ext cx="5325727" cy="5015617"/>
            <a:chOff x="0" y="0"/>
            <a:chExt cx="5325726" cy="5015615"/>
          </a:xfrm>
        </p:grpSpPr>
        <p:pic>
          <p:nvPicPr>
            <p:cNvPr id="2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316178">
              <a:off x="453337" y="453337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6840978">
              <a:off x="1287869" y="2420856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323672">
              <a:off x="2635556" y="775299"/>
              <a:ext cx="2236452" cy="2236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Shape 61"/>
          <p:cNvSpPr/>
          <p:nvPr/>
        </p:nvSpPr>
        <p:spPr>
          <a:xfrm>
            <a:off x="468893" y="953623"/>
            <a:ext cx="11479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Clean</a:t>
            </a:r>
          </a:p>
        </p:txBody>
      </p:sp>
      <p:sp>
        <p:nvSpPr>
          <p:cNvPr id="31" name="Shape 62"/>
          <p:cNvSpPr/>
          <p:nvPr/>
        </p:nvSpPr>
        <p:spPr>
          <a:xfrm>
            <a:off x="1170266" y="5893039"/>
            <a:ext cx="17013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Integrate</a:t>
            </a:r>
          </a:p>
        </p:txBody>
      </p:sp>
      <p:sp>
        <p:nvSpPr>
          <p:cNvPr id="32" name="Shape 63"/>
          <p:cNvSpPr/>
          <p:nvPr/>
        </p:nvSpPr>
        <p:spPr>
          <a:xfrm>
            <a:off x="2875415" y="1287653"/>
            <a:ext cx="150376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Analyze</a:t>
            </a:r>
          </a:p>
        </p:txBody>
      </p:sp>
      <p:sp>
        <p:nvSpPr>
          <p:cNvPr id="33" name="Shape 80"/>
          <p:cNvSpPr/>
          <p:nvPr/>
        </p:nvSpPr>
        <p:spPr>
          <a:xfrm>
            <a:off x="4335004" y="553910"/>
            <a:ext cx="8221757" cy="1938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070" y="9969"/>
                  <a:pt x="11270" y="2769"/>
                  <a:pt x="21600" y="0"/>
                </a:cubicBezTo>
              </a:path>
            </a:pathLst>
          </a:custGeom>
          <a:ln w="50800">
            <a:solidFill>
              <a:srgbClr val="FFA254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81"/>
          <p:cNvSpPr/>
          <p:nvPr/>
        </p:nvSpPr>
        <p:spPr>
          <a:xfrm>
            <a:off x="3299002" y="4946030"/>
            <a:ext cx="7924912" cy="254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112" y="8896"/>
                  <a:pt x="10312" y="16096"/>
                  <a:pt x="21600" y="21600"/>
                </a:cubicBezTo>
              </a:path>
            </a:pathLst>
          </a:custGeom>
          <a:ln w="50800">
            <a:solidFill>
              <a:srgbClr val="FFA254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35" name="Group 68"/>
          <p:cNvGrpSpPr/>
          <p:nvPr/>
        </p:nvGrpSpPr>
        <p:grpSpPr>
          <a:xfrm>
            <a:off x="9231517" y="4308105"/>
            <a:ext cx="3226726" cy="2207236"/>
            <a:chOff x="100121" y="-2356"/>
            <a:chExt cx="3226724" cy="2207235"/>
          </a:xfrm>
        </p:grpSpPr>
        <p:sp>
          <p:nvSpPr>
            <p:cNvPr id="36" name="Shape 66"/>
            <p:cNvSpPr/>
            <p:nvPr/>
          </p:nvSpPr>
          <p:spPr>
            <a:xfrm>
              <a:off x="100121" y="-2356"/>
              <a:ext cx="3226724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Stock Price Prediction</a:t>
              </a:r>
            </a:p>
          </p:txBody>
        </p:sp>
        <p:pic>
          <p:nvPicPr>
            <p:cNvPr id="37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9513" y="523642"/>
              <a:ext cx="2367939" cy="1681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" name="Group 71"/>
          <p:cNvGrpSpPr/>
          <p:nvPr/>
        </p:nvGrpSpPr>
        <p:grpSpPr>
          <a:xfrm>
            <a:off x="5319283" y="1907597"/>
            <a:ext cx="2532770" cy="2111834"/>
            <a:chOff x="-5897" y="-2356"/>
            <a:chExt cx="2532768" cy="2111832"/>
          </a:xfrm>
        </p:grpSpPr>
        <p:pic>
          <p:nvPicPr>
            <p:cNvPr id="39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5168" y="504439"/>
              <a:ext cx="1290639" cy="1605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Shape 70"/>
            <p:cNvSpPr/>
            <p:nvPr/>
          </p:nvSpPr>
          <p:spPr>
            <a:xfrm>
              <a:off x="-5897" y="-2356"/>
              <a:ext cx="253276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Knowledge Bases</a:t>
              </a:r>
            </a:p>
          </p:txBody>
        </p:sp>
      </p:grpSp>
      <p:grpSp>
        <p:nvGrpSpPr>
          <p:cNvPr id="41" name="Group 74"/>
          <p:cNvGrpSpPr/>
          <p:nvPr/>
        </p:nvGrpSpPr>
        <p:grpSpPr>
          <a:xfrm>
            <a:off x="5810206" y="4308105"/>
            <a:ext cx="2996451" cy="1834033"/>
            <a:chOff x="-14495" y="-2356"/>
            <a:chExt cx="2996450" cy="1834032"/>
          </a:xfrm>
        </p:grpSpPr>
        <p:pic>
          <p:nvPicPr>
            <p:cNvPr id="42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1769" y="490496"/>
              <a:ext cx="2363922" cy="1341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" name="Shape 73"/>
            <p:cNvSpPr/>
            <p:nvPr/>
          </p:nvSpPr>
          <p:spPr>
            <a:xfrm>
              <a:off x="-14495" y="-2356"/>
              <a:ext cx="2996450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Outbreak Prediction</a:t>
              </a:r>
            </a:p>
          </p:txBody>
        </p:sp>
      </p:grpSp>
      <p:grpSp>
        <p:nvGrpSpPr>
          <p:cNvPr id="44" name="Group 77"/>
          <p:cNvGrpSpPr/>
          <p:nvPr/>
        </p:nvGrpSpPr>
        <p:grpSpPr>
          <a:xfrm>
            <a:off x="8792160" y="955492"/>
            <a:ext cx="2982572" cy="3114356"/>
            <a:chOff x="0" y="-2356"/>
            <a:chExt cx="2982570" cy="3114354"/>
          </a:xfrm>
        </p:grpSpPr>
        <p:pic>
          <p:nvPicPr>
            <p:cNvPr id="45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35869"/>
              <a:ext cx="2982570" cy="2676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76"/>
            <p:cNvSpPr/>
            <p:nvPr/>
          </p:nvSpPr>
          <p:spPr>
            <a:xfrm>
              <a:off x="238521" y="-2356"/>
              <a:ext cx="2505529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500" b="0" dirty="0">
                  <a:solidFill>
                    <a:srgbClr val="535353"/>
                  </a:solidFill>
                  <a:latin typeface="Gill Sans SemiBold"/>
                  <a:cs typeface="Gill Sans SemiBold"/>
                </a:rPr>
                <a:t>Business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9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4219" b="0" dirty="0" smtClean="0">
                <a:latin typeface="Gill Sans SemiBold"/>
                <a:cs typeface="Gill Sans SemiBold"/>
              </a:rPr>
              <a:t>Submodular source selection</a:t>
            </a:r>
            <a:endParaRPr sz="4219" b="0" dirty="0">
              <a:latin typeface="Gill Sans SemiBold"/>
              <a:cs typeface="Gill Sans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048540"/>
            <a:ext cx="9499600" cy="4419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503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rgbClr val="8B3905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219" b="0" dirty="0">
                <a:latin typeface="Gill Sans SemiBold"/>
                <a:cs typeface="Gill Sans SemiBold"/>
              </a:rPr>
              <a:t>Pareto Optimality</a:t>
            </a:r>
          </a:p>
        </p:txBody>
      </p:sp>
      <p:sp>
        <p:nvSpPr>
          <p:cNvPr id="213" name="Shape 213"/>
          <p:cNvSpPr/>
          <p:nvPr/>
        </p:nvSpPr>
        <p:spPr>
          <a:xfrm>
            <a:off x="1774031" y="1893094"/>
            <a:ext cx="8080738" cy="162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sym typeface="Gill Sans Light"/>
              </a:rPr>
              <a:t>Source selection as multi-variate optimization.</a:t>
            </a:r>
          </a:p>
          <a:p>
            <a:pPr defTabSz="410751">
              <a:defRPr sz="1800">
                <a:solidFill>
                  <a:srgbClr val="000000"/>
                </a:solidFill>
              </a:defRPr>
            </a:pPr>
            <a:endParaRPr sz="3516" kern="0" dirty="0">
              <a:solidFill>
                <a:srgbClr val="535353"/>
              </a:solidFill>
              <a:sym typeface="Gill Sans Light"/>
            </a:endParaRPr>
          </a:p>
          <a:p>
            <a:pPr defTabSz="410751">
              <a:defRPr sz="1800">
                <a:solidFill>
                  <a:srgbClr val="000000"/>
                </a:solidFill>
              </a:defRPr>
            </a:pPr>
            <a:r>
              <a:rPr sz="3516" kern="0" dirty="0">
                <a:solidFill>
                  <a:srgbClr val="535353"/>
                </a:solidFill>
                <a:latin typeface="Gill Sans SemiBold"/>
                <a:cs typeface="Gill Sans SemiBold"/>
                <a:sym typeface="Gill Sans Light"/>
              </a:rPr>
              <a:t>Goal:</a:t>
            </a:r>
            <a:r>
              <a:rPr sz="3516" b="1" kern="0" dirty="0">
                <a:solidFill>
                  <a:srgbClr val="535353"/>
                </a:solidFill>
                <a:sym typeface="Gill Sans Light"/>
              </a:rPr>
              <a:t> </a:t>
            </a:r>
            <a:r>
              <a:rPr sz="3516" kern="0" dirty="0">
                <a:solidFill>
                  <a:srgbClr val="535353"/>
                </a:solidFill>
                <a:sym typeface="Gill Sans Light"/>
              </a:rPr>
              <a:t>find pareto optimal sets of sources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3219097" y="3656707"/>
            <a:ext cx="4077294" cy="2643746"/>
            <a:chOff x="0" y="0"/>
            <a:chExt cx="5798816" cy="3759993"/>
          </a:xfrm>
        </p:grpSpPr>
        <p:sp>
          <p:nvSpPr>
            <p:cNvPr id="214" name="Shape 214"/>
            <p:cNvSpPr/>
            <p:nvPr/>
          </p:nvSpPr>
          <p:spPr>
            <a:xfrm flipV="1">
              <a:off x="152399" y="0"/>
              <a:ext cx="2" cy="3759994"/>
            </a:xfrm>
            <a:prstGeom prst="line">
              <a:avLst/>
            </a:pr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0751"/>
              <a:endParaRPr sz="2531" kern="0">
                <a:solidFill>
                  <a:srgbClr val="535353"/>
                </a:solidFill>
                <a:sym typeface="Gill Sans Light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0" y="3607593"/>
              <a:ext cx="5798818" cy="1"/>
            </a:xfrm>
            <a:prstGeom prst="line">
              <a:avLst/>
            </a:pr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0751"/>
              <a:endParaRPr sz="2531" kern="0">
                <a:solidFill>
                  <a:srgbClr val="535353"/>
                </a:solidFill>
                <a:sym typeface="Gill Sans Light"/>
              </a:endParaRPr>
            </a:p>
          </p:txBody>
        </p:sp>
      </p:grpSp>
      <p:sp>
        <p:nvSpPr>
          <p:cNvPr id="217" name="Shape 217"/>
          <p:cNvSpPr/>
          <p:nvPr/>
        </p:nvSpPr>
        <p:spPr>
          <a:xfrm rot="16200000">
            <a:off x="2272443" y="4649143"/>
            <a:ext cx="143789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latin typeface="Gill Sans SemiBold"/>
                <a:cs typeface="Gill Sans SemiBold"/>
                <a:sym typeface="Gill Sans Light"/>
              </a:rPr>
              <a:t>Coverage</a:t>
            </a:r>
          </a:p>
        </p:txBody>
      </p:sp>
      <p:sp>
        <p:nvSpPr>
          <p:cNvPr id="218" name="Shape 218"/>
          <p:cNvSpPr/>
          <p:nvPr/>
        </p:nvSpPr>
        <p:spPr>
          <a:xfrm>
            <a:off x="5919347" y="6297360"/>
            <a:ext cx="13785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740D01"/>
                </a:solidFill>
              </a:defRPr>
            </a:lvl1pPr>
          </a:lstStyle>
          <a:p>
            <a:pPr algn="ctr" defTabSz="410751">
              <a:defRPr sz="1800" b="0">
                <a:solidFill>
                  <a:srgbClr val="000000"/>
                </a:solidFill>
              </a:defRPr>
            </a:pPr>
            <a:r>
              <a:rPr sz="2531" b="0" kern="0" dirty="0">
                <a:latin typeface="Gill Sans SemiBold"/>
                <a:cs typeface="Gill Sans SemiBold"/>
                <a:sym typeface="Gill Sans Light"/>
              </a:rPr>
              <a:t>Accuracy</a:t>
            </a:r>
          </a:p>
        </p:txBody>
      </p:sp>
      <p:sp>
        <p:nvSpPr>
          <p:cNvPr id="219" name="Shape 219"/>
          <p:cNvSpPr/>
          <p:nvPr/>
        </p:nvSpPr>
        <p:spPr>
          <a:xfrm>
            <a:off x="3867830" y="4030935"/>
            <a:ext cx="267891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40D0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0751">
              <a:defRPr>
                <a:solidFill>
                  <a:srgbClr val="FFFFFF"/>
                </a:solidFill>
              </a:defRPr>
            </a:pPr>
            <a:endParaRPr sz="2531" kern="0">
              <a:solidFill>
                <a:srgbClr val="FFFFFF"/>
              </a:solidFill>
              <a:sym typeface="Gill Sans Light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6474692" y="5145444"/>
            <a:ext cx="267891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40D0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0751">
              <a:defRPr>
                <a:solidFill>
                  <a:srgbClr val="FFFFFF"/>
                </a:solidFill>
              </a:defRPr>
            </a:pPr>
            <a:endParaRPr sz="2531" kern="0">
              <a:solidFill>
                <a:srgbClr val="FFFFFF"/>
              </a:solidFill>
              <a:sym typeface="Gill Sans Light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3733885" y="4612053"/>
            <a:ext cx="267891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0751">
              <a:defRPr>
                <a:solidFill>
                  <a:srgbClr val="FFFFFF"/>
                </a:solidFill>
              </a:defRPr>
            </a:pPr>
            <a:endParaRPr sz="2531" kern="0">
              <a:solidFill>
                <a:srgbClr val="FFFFFF"/>
              </a:solidFill>
              <a:sym typeface="Gill Sans Light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896091" y="4710689"/>
            <a:ext cx="267891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40D0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0751">
              <a:defRPr>
                <a:solidFill>
                  <a:srgbClr val="FFFFFF"/>
                </a:solidFill>
              </a:defRPr>
            </a:pPr>
            <a:endParaRPr sz="2531" kern="0">
              <a:solidFill>
                <a:srgbClr val="FFFFFF"/>
              </a:solidFill>
              <a:sym typeface="Gill Sans Light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5493388" y="5154374"/>
            <a:ext cx="267891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0751">
              <a:defRPr>
                <a:solidFill>
                  <a:srgbClr val="FFFFFF"/>
                </a:solidFill>
              </a:defRPr>
            </a:pPr>
            <a:endParaRPr sz="2531" kern="0">
              <a:solidFill>
                <a:srgbClr val="FFFFFF"/>
              </a:solidFill>
              <a:sym typeface="Gill Sans Light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5920887" y="5595007"/>
            <a:ext cx="267891" cy="26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888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0751">
              <a:defRPr>
                <a:solidFill>
                  <a:srgbClr val="FFFFFF"/>
                </a:solidFill>
              </a:defRPr>
            </a:pPr>
            <a:endParaRPr sz="2531" kern="0">
              <a:solidFill>
                <a:srgbClr val="FFFFFF"/>
              </a:solidFill>
              <a:sym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"/>
                <a:cs typeface="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/>
                  <a:ea typeface=""/>
                  <a:cs typeface="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84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7" y="2779705"/>
            <a:ext cx="11820525" cy="1325563"/>
          </a:xfrm>
        </p:spPr>
        <p:txBody>
          <a:bodyPr/>
          <a:lstStyle/>
          <a:p>
            <a:pPr algn="ctr"/>
            <a:r>
              <a:rPr lang="en-US" dirty="0" smtClean="0"/>
              <a:t>What</a:t>
            </a:r>
            <a:r>
              <a:rPr lang="en-US" dirty="0" smtClean="0"/>
              <a:t> was the big data revolution really all about?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4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87" y="501650"/>
            <a:ext cx="6921500" cy="58547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8780" y="2766218"/>
            <a:ext cx="2428876" cy="1325563"/>
          </a:xfrm>
        </p:spPr>
        <p:txBody>
          <a:bodyPr/>
          <a:lstStyle/>
          <a:p>
            <a:pPr algn="ctr"/>
            <a:r>
              <a:rPr lang="en-US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8780" y="2766218"/>
            <a:ext cx="2428876" cy="1325563"/>
          </a:xfrm>
        </p:spPr>
        <p:txBody>
          <a:bodyPr/>
          <a:lstStyle/>
          <a:p>
            <a:pPr algn="ctr"/>
            <a:r>
              <a:rPr lang="en-US" smtClean="0"/>
              <a:t>Database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13" y="704849"/>
            <a:ext cx="8153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902" y="2766218"/>
            <a:ext cx="378314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Good: Agility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74" y="1038963"/>
            <a:ext cx="8140700" cy="544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52115" y="296918"/>
            <a:ext cx="4139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/>
              <a:t>A Decoupled Stack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71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5361</TotalTime>
  <Words>817</Words>
  <Application>Microsoft Macintosh PowerPoint</Application>
  <PresentationFormat>Widescreen</PresentationFormat>
  <Paragraphs>295</Paragraphs>
  <Slides>51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Calibri</vt:lpstr>
      <vt:lpstr>Calibri Light</vt:lpstr>
      <vt:lpstr>Gill Sans Light</vt:lpstr>
      <vt:lpstr>Gill Sans SemiBold</vt:lpstr>
      <vt:lpstr>Mangal</vt:lpstr>
      <vt:lpstr>Wingdings</vt:lpstr>
      <vt:lpstr>Arial</vt:lpstr>
      <vt:lpstr>Office Theme</vt:lpstr>
      <vt:lpstr>Showroom</vt:lpstr>
      <vt:lpstr>1_Showroom</vt:lpstr>
      <vt:lpstr>Lecture 5:  Leave no relevant data behind: Data Search</vt:lpstr>
      <vt:lpstr>Today’s Lecture</vt:lpstr>
      <vt:lpstr>1. Data Context</vt:lpstr>
      <vt:lpstr>Data, Data, Data …</vt:lpstr>
      <vt:lpstr>Data, Data, Data …</vt:lpstr>
      <vt:lpstr>What was the big data revolution really all about?</vt:lpstr>
      <vt:lpstr>Database</vt:lpstr>
      <vt:lpstr>Database</vt:lpstr>
      <vt:lpstr> The Good: Agility</vt:lpstr>
      <vt:lpstr>The Bad:  Dis-integration</vt:lpstr>
      <vt:lpstr>It’s all about sharing information</vt:lpstr>
      <vt:lpstr>Metadata</vt:lpstr>
      <vt:lpstr>From Metadata to Context</vt:lpstr>
      <vt:lpstr>Example</vt:lpstr>
      <vt:lpstr>Example</vt:lpstr>
      <vt:lpstr>Example</vt:lpstr>
      <vt:lpstr>Example</vt:lpstr>
      <vt:lpstr>Example</vt:lpstr>
      <vt:lpstr>What did context enable?</vt:lpstr>
      <vt:lpstr>2. Dataset Catalogs</vt:lpstr>
      <vt:lpstr>What is a data catalog?</vt:lpstr>
      <vt:lpstr>PowerPoint Presentation</vt:lpstr>
      <vt:lpstr>PowerPoint Presentation</vt:lpstr>
      <vt:lpstr>Design requirements</vt:lpstr>
      <vt:lpstr>Metamodel</vt:lpstr>
      <vt:lpstr>Metamodel</vt:lpstr>
      <vt:lpstr>The versioning model</vt:lpstr>
      <vt:lpstr>The versioning model</vt:lpstr>
      <vt:lpstr>The usage model</vt:lpstr>
      <vt:lpstr>Open problems</vt:lpstr>
      <vt:lpstr>3. Source Selection</vt:lpstr>
      <vt:lpstr>PowerPoint Presentation</vt:lpstr>
      <vt:lpstr>In reality</vt:lpstr>
      <vt:lpstr>In reality</vt:lpstr>
      <vt:lpstr>A real example</vt:lpstr>
      <vt:lpstr>Influencing Factors</vt:lpstr>
      <vt:lpstr>Low quality Sources</vt:lpstr>
      <vt:lpstr>Context Matters</vt:lpstr>
      <vt:lpstr>We are in need of…</vt:lpstr>
      <vt:lpstr>We are in need of…</vt:lpstr>
      <vt:lpstr>Reasoning about the content</vt:lpstr>
      <vt:lpstr>Reasoning about the quality</vt:lpstr>
      <vt:lpstr>Ranking is not enough…</vt:lpstr>
      <vt:lpstr>Ranking is not enough…</vt:lpstr>
      <vt:lpstr>Reason about sets</vt:lpstr>
      <vt:lpstr>Source selection</vt:lpstr>
      <vt:lpstr>Solving source selection</vt:lpstr>
      <vt:lpstr>Solving source selection</vt:lpstr>
      <vt:lpstr>Solving source selection</vt:lpstr>
      <vt:lpstr>Submodular source selection</vt:lpstr>
      <vt:lpstr>Pareto Optimality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452</cp:revision>
  <cp:lastPrinted>2017-09-05T19:00:45Z</cp:lastPrinted>
  <dcterms:created xsi:type="dcterms:W3CDTF">2015-09-11T05:09:33Z</dcterms:created>
  <dcterms:modified xsi:type="dcterms:W3CDTF">2018-02-06T19:04:12Z</dcterms:modified>
</cp:coreProperties>
</file>